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0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https://github.com/alexperrier/upem-topic-modeling/blob/master/py/techno_blog.py" TargetMode="External"/><Relationship Id="rId5" Type="http://schemas.openxmlformats.org/officeDocument/2006/relationships/hyperlink" Target="https://github.com/alexperrier/upem-topic-modeling/blob/master/data/techno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ucturaltopicmodel.com/" TargetMode="External"/><Relationship Id="rId4" Type="http://schemas.openxmlformats.org/officeDocument/2006/relationships/hyperlink" Target="https://cran.r-project.org/web/packages/stm/vignettes/stmVignette.pdf" TargetMode="External"/><Relationship Id="rId5" Type="http://schemas.openxmlformats.org/officeDocument/2006/relationships/hyperlink" Target="http://www.margaretroberts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iki/TF-IDF" TargetMode="Externa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64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Probabiliste: Latent Dirichlet Allocation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112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</a:t>
            </a:r>
            <a:r>
              <a:rPr lang="fr-FR" smtClean="0"/>
              <a:t>2002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18058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</a:t>
            </a:r>
            <a:r>
              <a:rPr lang="fr-FR" sz="1400">
                <a:hlinkClick r:id="rId3"/>
              </a:rPr>
              <a:t>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91160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</a:t>
            </a:r>
            <a:r>
              <a:rPr lang="fr-FR"/>
              <a:t>library: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RLDA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12700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</a:t>
            </a:r>
            <a:r>
              <a:rPr lang="fr-FR" smtClean="0"/>
              <a:t>résumés </a:t>
            </a:r>
            <a:r>
              <a:rPr lang="fr-FR" smtClean="0"/>
              <a:t>d’articles provenant de IEEE et </a:t>
            </a:r>
            <a:r>
              <a:rPr lang="fr-FR" smtClean="0"/>
              <a:t>ArsTechnica</a:t>
            </a:r>
          </a:p>
          <a:p>
            <a:r>
              <a:rPr lang="fr-FR"/>
              <a:t>On connait les rubriques, les sujets abordés, le dataset est consistant mais a </a:t>
            </a:r>
            <a:r>
              <a:rPr lang="fr-FR"/>
              <a:t>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</a:t>
            </a:r>
            <a:r>
              <a:rPr lang="fr-FR"/>
              <a:t>differentes 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</a:t>
            </a:r>
            <a:r>
              <a:rPr lang="fr-FR">
                <a:hlinkClick r:id="rId3"/>
              </a:rPr>
              <a:t>feeds.arstechnica.com/arstechnica/gaming</a:t>
            </a:r>
            <a:r>
              <a:rPr lang="fr-FR"/>
              <a:t>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Script </a:t>
            </a:r>
            <a:r>
              <a:rPr lang="fr-FR"/>
              <a:t>en python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github.com/alexperrier/upem-topic-modeling/blob/master/py/techno_blog.py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Dataset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5"/>
              </a:rPr>
              <a:t>https</a:t>
            </a:r>
            <a:r>
              <a:rPr lang="fr-FR">
                <a:hlinkClick r:id="rId5"/>
              </a:rPr>
              <a:t>://</a:t>
            </a:r>
            <a:r>
              <a:rPr lang="fr-FR" smtClean="0">
                <a:hlinkClick r:id="rId5"/>
              </a:rPr>
              <a:t>github.com/alexperrier/upem-topic-modeling/blob/master/data/techno.csv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Package </a:t>
            </a:r>
            <a:r>
              <a:rPr lang="fr-FR"/>
              <a:t>R</a:t>
            </a:r>
            <a:r>
              <a:rPr lang="fr-FR"/>
              <a:t>: </a:t>
            </a:r>
            <a:r>
              <a:rPr lang="fr-FR" smtClean="0"/>
              <a:t>STM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248937"/>
            <a:ext cx="517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celui-la et pas un autre?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Determiner le nombre </a:t>
            </a:r>
            <a:r>
              <a:rPr lang="fr-FR" smtClean="0"/>
              <a:t>de </a:t>
            </a:r>
            <a:r>
              <a:rPr lang="fr-FR" smtClean="0"/>
              <a:t>topics optimal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Influence des variables externes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Préparation </a:t>
            </a:r>
            <a:r>
              <a:rPr lang="fr-FR" smtClean="0"/>
              <a:t>des textes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Nombreuses </a:t>
            </a:r>
            <a:r>
              <a:rPr lang="fr-FR" smtClean="0"/>
              <a:t>méthodes </a:t>
            </a:r>
            <a:r>
              <a:rPr lang="fr-FR" smtClean="0"/>
              <a:t>d’exploration des resultats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149" y="6147518"/>
            <a:ext cx="696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http://</a:t>
            </a:r>
            <a:r>
              <a:rPr lang="fr-FR" smtClean="0">
                <a:hlinkClick r:id="rId3"/>
              </a:rPr>
              <a:t>www.structuraltopicmodel.com/</a:t>
            </a:r>
            <a:r>
              <a:rPr lang="fr-FR" smtClean="0"/>
              <a:t> </a:t>
            </a:r>
          </a:p>
          <a:p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23179" y="5792123"/>
            <a:ext cx="38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5"/>
              </a:rPr>
              <a:t>http://</a:t>
            </a:r>
            <a:r>
              <a:rPr lang="fr-FR">
                <a:hlinkClick r:id="rId5"/>
              </a:rPr>
              <a:t>www.margaretroberts.net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et al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</a:t>
            </a:r>
            <a:r>
              <a:rPr lang="fr-FR" smtClean="0"/>
              <a:t>trouver K </a:t>
            </a:r>
            <a:r>
              <a:rPr lang="fr-FR" smtClean="0"/>
              <a:t>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</a:t>
            </a:r>
            <a:r>
              <a:rPr lang="fr-FR" b="1" smtClean="0"/>
              <a:t>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</a:t>
            </a:r>
            <a:r>
              <a:rPr lang="fr-FR" smtClean="0"/>
              <a:t>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  <a:endParaRPr lang="fr-FR" smtClean="0"/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</a:t>
            </a:r>
            <a:r>
              <a:rPr lang="fr-FR"/>
              <a:t>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</a:t>
            </a:r>
            <a:r>
              <a:rPr lang="fr-FR"/>
              <a:t>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</a:t>
            </a:r>
            <a:r>
              <a:rPr lang="fr-FR"/>
              <a:t>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</a:t>
            </a:r>
            <a:r>
              <a:rPr lang="fr-FR"/>
              <a:t>de </a:t>
            </a:r>
            <a:r>
              <a:rPr lang="fr-FR" smtClean="0"/>
              <a:t>n </a:t>
            </a:r>
            <a:r>
              <a:rPr lang="fr-FR"/>
              <a:t>characteres </a:t>
            </a:r>
            <a:r>
              <a:rPr lang="fr-FR"/>
              <a:t>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</a:t>
            </a:r>
            <a:r>
              <a:rPr lang="fr-FR"/>
              <a:t>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</a:t>
            </a:r>
            <a:r>
              <a:rPr lang="fr-FR"/>
              <a:t>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</a:t>
            </a:r>
            <a:r>
              <a:rPr lang="fi-FI">
                <a:hlinkClick r:id="rId2"/>
              </a:rPr>
              <a:t>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</a:t>
            </a:r>
            <a:r>
              <a:rPr lang="en-US">
                <a:hlinkClick r:id="rId3"/>
              </a:rPr>
              <a:t>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</a:t>
            </a:r>
            <a:r>
              <a:rPr lang="fr-FR"/>
              <a:t>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</a:t>
            </a:r>
            <a:r>
              <a:rPr lang="fr-FR"/>
              <a:t>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</a:t>
            </a:r>
            <a:r>
              <a:rPr lang="fr-FR"/>
              <a:t>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</a:t>
            </a:r>
            <a:r>
              <a:rPr lang="en-US"/>
              <a:t>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</a:t>
            </a:r>
            <a:r>
              <a:rPr lang="en-US"/>
              <a:t>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</a:t>
            </a:r>
            <a:r>
              <a:rPr lang="fr-FR" u="sng">
                <a:solidFill>
                  <a:srgbClr val="FF0000"/>
                </a:solidFill>
              </a:rPr>
              <a:t>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</a:t>
            </a:r>
            <a:r>
              <a:rPr lang="fr-FR"/>
              <a:t>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</a:t>
            </a:r>
            <a:r>
              <a:rPr lang="is-IS"/>
              <a:t>41381 orgs</a:t>
            </a:r>
            <a:r>
              <a:rPr lang="is-IS"/>
              <a:t>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</a:t>
            </a:r>
            <a:r>
              <a:rPr lang="fr-FR" sz="1400"/>
              <a:t>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</a:t>
            </a:r>
            <a:r>
              <a:rPr lang="fr-FR" sz="1400"/>
              <a:t>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</a:t>
            </a:r>
            <a:r>
              <a:rPr lang="fr-FR" sz="1400"/>
              <a:t>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402" y="1897045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3" y="1897045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27" y="4798951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Application au français</a:t>
            </a: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365" y="1897045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</a:t>
            </a:r>
            <a:r>
              <a:rPr lang="fr-FR"/>
              <a:t>: </a:t>
            </a:r>
            <a:r>
              <a:rPr lang="fr-FR" smtClean="0"/>
              <a:t>fb =&gt; </a:t>
            </a:r>
            <a:r>
              <a:rPr lang="fr-FR"/>
              <a:t>facebook</a:t>
            </a:r>
            <a:r>
              <a:rPr lang="fr-FR"/>
              <a:t>, </a:t>
            </a:r>
            <a:r>
              <a:rPr lang="fr-FR"/>
              <a:t>ppl =&gt; people</a:t>
            </a:r>
            <a:r>
              <a:rPr lang="fr-FR"/>
              <a:t>, </a:t>
            </a:r>
            <a:r>
              <a:rPr lang="fr-FR"/>
              <a:t>guac bowl merchant </a:t>
            </a:r>
            <a:r>
              <a:rPr lang="fr-FR"/>
              <a:t>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</a:t>
            </a:r>
            <a:r>
              <a:rPr lang="fr-FR"/>
              <a:t>, </a:t>
            </a:r>
            <a:r>
              <a:rPr lang="fr-FR"/>
              <a:t>cant </a:t>
            </a:r>
            <a:r>
              <a:rPr lang="fr-FR"/>
              <a:t>=&gt; </a:t>
            </a:r>
            <a:r>
              <a:rPr lang="fr-FR"/>
              <a:t>cannot</a:t>
            </a:r>
            <a:r>
              <a:rPr lang="fr-FR"/>
              <a:t>, </a:t>
            </a:r>
            <a:r>
              <a:rPr lang="fr-FR"/>
              <a:t>hed =&gt; he would</a:t>
            </a:r>
            <a:r>
              <a:rPr lang="fr-FR"/>
              <a:t>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</a:t>
            </a:r>
            <a:r>
              <a:rPr lang="fr-FR"/>
              <a:t>: </a:t>
            </a:r>
            <a:r>
              <a:rPr lang="fr-FR"/>
              <a:t>Cuban </a:t>
            </a:r>
            <a:r>
              <a:rPr lang="fr-FR"/>
              <a:t>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</a:t>
            </a:r>
            <a:r>
              <a:rPr lang="is-IS" b="1"/>
              <a:t>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</a:t>
            </a:r>
            <a:r>
              <a:rPr lang="fr-FR"/>
              <a:t>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</a:t>
            </a:r>
            <a:r>
              <a:rPr lang="fr-FR"/>
              <a:t>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</a:t>
            </a:r>
            <a:r>
              <a:rPr lang="fr-FR"/>
              <a:t>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</a:t>
            </a:r>
            <a:r>
              <a:rPr lang="fr-FR"/>
              <a:t>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</a:t>
            </a:r>
            <a:r>
              <a:rPr lang="fr-FR"/>
              <a:t>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</a:t>
            </a:r>
            <a:r>
              <a:rPr lang="fr-FR">
                <a:hlinkClick r:id="rId2"/>
              </a:rPr>
              <a:t>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</a:t>
            </a:r>
            <a:r>
              <a:rPr lang="fr-FR" sz="1200"/>
              <a:t>, </a:t>
            </a:r>
            <a:r>
              <a:rPr lang="fr-FR" sz="1200">
                <a:hlinkClick r:id="rId3"/>
              </a:rPr>
              <a:t>http://</a:t>
            </a:r>
            <a:r>
              <a:rPr lang="fr-FR" sz="1200">
                <a:hlinkClick r:id="rId3"/>
              </a:rPr>
              <a:t>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</a:t>
            </a:r>
            <a:r>
              <a:rPr lang="fr-FR" sz="1200"/>
              <a:t>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</a:t>
            </a:r>
            <a:r>
              <a:rPr lang="fr-FR" sz="1200">
                <a:hlinkClick r:id="rId6"/>
              </a:rPr>
              <a:t>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</a:t>
            </a:r>
            <a:r>
              <a:rPr lang="fr-FR" sz="1200"/>
              <a:t>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</a:t>
            </a:r>
            <a:r>
              <a:rPr lang="fr-FR" sz="1200">
                <a:hlinkClick r:id="rId7"/>
              </a:rPr>
              <a:t>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</a:t>
            </a:r>
            <a:r>
              <a:rPr lang="fr-FR" sz="1200"/>
              <a:t>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</a:t>
            </a:r>
            <a:r>
              <a:rPr lang="fr-FR" sz="1200">
                <a:hlinkClick r:id="rId8"/>
              </a:rPr>
              <a:t>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</a:t>
            </a:r>
            <a:r>
              <a:rPr lang="fr-FR" sz="1200"/>
              <a:t>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</a:t>
            </a:r>
            <a:r>
              <a:rPr lang="fr-FR" sz="1200">
                <a:hlinkClick r:id="rId9"/>
              </a:rPr>
              <a:t>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</a:t>
            </a:r>
            <a:r>
              <a:rPr lang="fr-FR" sz="1200"/>
              <a:t>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</a:t>
            </a:r>
            <a:r>
              <a:rPr lang="fr-FR" sz="1200">
                <a:hlinkClick r:id="rId10"/>
              </a:rPr>
              <a:t>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</a:t>
            </a:r>
            <a:r>
              <a:rPr lang="fr-FR" sz="1200"/>
              <a:t>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</a:t>
            </a:r>
            <a:r>
              <a:rPr lang="fr-FR" sz="1200"/>
              <a:t>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</a:t>
            </a:r>
            <a:r>
              <a:rPr lang="fr-FR" sz="1200"/>
              <a:t>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</a:t>
            </a:r>
            <a:r>
              <a:rPr lang="fr-FR" sz="1200"/>
              <a:t>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</a:t>
            </a:r>
            <a:r>
              <a:rPr lang="fr-FR" sz="1200"/>
              <a:t>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</a:t>
            </a:r>
            <a:r>
              <a:rPr lang="fr-FR" sz="1200">
                <a:hlinkClick r:id="rId15"/>
              </a:rPr>
              <a:t>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</a:t>
            </a:r>
            <a:r>
              <a:rPr lang="fr-FR" sz="1200">
                <a:hlinkClick r:id="rId16"/>
              </a:rPr>
              <a:t>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2" y="1430249"/>
            <a:ext cx="7716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  <a:endParaRPr lang="fr-FR" b="1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</a:t>
            </a:r>
            <a:r>
              <a:rPr lang="fr-FR">
                <a:latin typeface="Arial" charset="0"/>
                <a:ea typeface="Arial" charset="0"/>
                <a:cs typeface="Arial" charset="0"/>
              </a:rPr>
              <a:t>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Locuteur, parti politique, age du capitaine, info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demographique, 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7" y="1430249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10204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</a:t>
            </a:r>
            <a:r>
              <a:rPr lang="fr-FR">
                <a:hlinkClick r:id="rId3"/>
              </a:rPr>
              <a:t>presidentiels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Notes en hopital pour Docent Health (stm, LDA, </a:t>
            </a:r>
            <a:r>
              <a:rPr lang="fr-FR"/>
              <a:t>R</a:t>
            </a:r>
            <a:r>
              <a:rPr lang="fr-FR" smtClean="0"/>
              <a:t>), prédire patient satisfaction,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</a:t>
            </a:r>
            <a:r>
              <a:rPr lang="fr-FR" smtClean="0">
                <a:hlinkClick r:id="rId6"/>
              </a:rPr>
              <a:t>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2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9" y="1382751"/>
            <a:ext cx="7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Unité d’analyse: tweet, commentaire, paragraphe, article,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blog, livre, ...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utilisée: LSA, LDA, pLSA, HDL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</a:t>
            </a:r>
            <a:r>
              <a:rPr lang="fr-FR" i="1"/>
              <a:t>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</a:t>
            </a:r>
            <a:r>
              <a:rPr lang="fr-FR"/>
              <a:t>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10" y="1108866"/>
            <a:ext cx="996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est toute contenu dans la liste de mots independamment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308773" y="2076128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/>
              <a:t>« </a:t>
            </a:r>
            <a:r>
              <a:rPr lang="fr-FR" i="1" smtClean="0"/>
              <a:t>Il </a:t>
            </a:r>
            <a:r>
              <a:rPr lang="fr-FR" i="1"/>
              <a:t>sera une page dans un livre de dix mille </a:t>
            </a:r>
            <a:r>
              <a:rPr lang="fr-FR" i="1"/>
              <a:t>pages </a:t>
            </a:r>
            <a:endParaRPr lang="fr-FR" i="1" smtClean="0"/>
          </a:p>
          <a:p>
            <a:r>
              <a:rPr lang="fr-FR" i="1" smtClean="0"/>
              <a:t>que </a:t>
            </a:r>
            <a:r>
              <a:rPr lang="fr-FR" i="1"/>
              <a:t>l'on mettra dans une bibliothèque qui aura un million de livres</a:t>
            </a:r>
            <a:r>
              <a:rPr lang="fr-FR" i="1"/>
              <a:t>, </a:t>
            </a:r>
            <a:endParaRPr lang="fr-FR" i="1" smtClean="0"/>
          </a:p>
          <a:p>
            <a:r>
              <a:rPr lang="fr-FR" i="1" smtClean="0"/>
              <a:t>une </a:t>
            </a:r>
            <a:r>
              <a:rPr lang="fr-FR" i="1"/>
              <a:t>bibliothèque parmi un million de </a:t>
            </a:r>
            <a:r>
              <a:rPr lang="fr-FR" i="1"/>
              <a:t>bibliothèques</a:t>
            </a:r>
            <a:r>
              <a:rPr lang="fr-FR" i="1" smtClean="0"/>
              <a:t>.</a:t>
            </a:r>
            <a:r>
              <a:rPr lang="fr-FR" smtClean="0"/>
              <a:t> »</a:t>
            </a:r>
          </a:p>
          <a:p>
            <a:r>
              <a:rPr lang="fr-FR" smtClean="0"/>
              <a:t>Ionesco, Le roi se meurt 1962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4806176" y="3874387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/>
              <a:t>aura </a:t>
            </a:r>
            <a:r>
              <a:rPr lang="fr-FR"/>
              <a:t>bibliothèque bibliothèque bibliothèques dans dans de de </a:t>
            </a:r>
            <a:r>
              <a:rPr lang="fr-FR"/>
              <a:t>de </a:t>
            </a:r>
            <a:endParaRPr lang="fr-FR" smtClean="0"/>
          </a:p>
          <a:p>
            <a:r>
              <a:rPr lang="fr-FR" smtClean="0"/>
              <a:t>dix </a:t>
            </a:r>
            <a:r>
              <a:rPr lang="fr-FR"/>
              <a:t>il </a:t>
            </a:r>
            <a:r>
              <a:rPr lang="fr-FR" smtClean="0"/>
              <a:t>on </a:t>
            </a:r>
            <a:r>
              <a:rPr lang="fr-FR"/>
              <a:t>l</a:t>
            </a:r>
            <a:r>
              <a:rPr lang="fr-FR" smtClean="0"/>
              <a:t> </a:t>
            </a:r>
            <a:r>
              <a:rPr lang="fr-FR"/>
              <a:t>livre livres mettra mille million </a:t>
            </a:r>
            <a:r>
              <a:rPr lang="fr-FR"/>
              <a:t>million </a:t>
            </a:r>
            <a:endParaRPr lang="fr-FR" smtClean="0"/>
          </a:p>
          <a:p>
            <a:r>
              <a:rPr lang="fr-FR" smtClean="0"/>
              <a:t>page </a:t>
            </a:r>
            <a:r>
              <a:rPr lang="fr-FR"/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664680" y="3194555"/>
            <a:ext cx="1059595" cy="12233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frequence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TF: Term Frequency: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IDF: Inverse document term frequency</a:t>
            </a:r>
            <a:r>
              <a:rPr lang="fr-FR"/>
              <a:t>: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</a:t>
            </a:r>
            <a:r>
              <a:rPr lang="fr-FR"/>
              <a:t>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 smtClean="0"/>
          </a:p>
          <a:p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fr.wikipedia.org/wiki/TF-IDF</a:t>
            </a:r>
            <a:r>
              <a:rPr lang="fr-FR"/>
              <a:t> </a:t>
            </a:r>
            <a:endParaRPr lang="fr-FR" smtClean="0"/>
          </a:p>
          <a:p>
            <a:endParaRPr lang="fr-FR"/>
          </a:p>
          <a:p>
            <a:r>
              <a:rPr lang="fr-FR"/>
              <a:t>On obtient la matrice </a:t>
            </a:r>
            <a:r>
              <a:rPr lang="fr-FR"/>
              <a:t>terme </a:t>
            </a:r>
            <a:r>
              <a:rPr lang="fr-FR" smtClean="0"/>
              <a:t>- </a:t>
            </a:r>
            <a:r>
              <a:rPr lang="fr-FR"/>
              <a:t>document</a:t>
            </a:r>
            <a:r>
              <a:rPr lang="fr-FR"/>
              <a:t>: </a:t>
            </a:r>
            <a:endParaRPr lang="fr-FR"/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5473</TotalTime>
  <Words>2665</Words>
  <Application>Microsoft Macintosh PowerPoint</Application>
  <PresentationFormat>Widescreen</PresentationFormat>
  <Paragraphs>452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120</cp:revision>
  <dcterms:created xsi:type="dcterms:W3CDTF">2017-05-18T22:14:50Z</dcterms:created>
  <dcterms:modified xsi:type="dcterms:W3CDTF">2017-05-22T17:31:12Z</dcterms:modified>
</cp:coreProperties>
</file>